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 Slab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Helvetica Neue Light"/>
      <p:regular r:id="rId34"/>
      <p:bold r:id="rId35"/>
      <p:italic r:id="rId36"/>
      <p:boldItalic r:id="rId37"/>
    </p:embeddedFont>
    <p:embeddedFont>
      <p:font typeface="Roboto Mon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2" roundtripDataSignature="AMtx7mhg9jTUkvFcNXASftPMN3haSvTu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20" Type="http://schemas.openxmlformats.org/officeDocument/2006/relationships/font" Target="fonts/Roboto-italic.fntdata"/><Relationship Id="rId42" Type="http://customschemas.google.com/relationships/presentationmetadata" Target="metadata"/><Relationship Id="rId41" Type="http://schemas.openxmlformats.org/officeDocument/2006/relationships/font" Target="fonts/RobotoMono-bold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5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bold.fntdata"/><Relationship Id="rId12" Type="http://schemas.openxmlformats.org/officeDocument/2006/relationships/slide" Target="slides/slide6.xml"/><Relationship Id="rId34" Type="http://schemas.openxmlformats.org/officeDocument/2006/relationships/font" Target="fonts/HelveticaNeueLight-regular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bold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Light-italic.fntdata"/><Relationship Id="rId17" Type="http://schemas.openxmlformats.org/officeDocument/2006/relationships/font" Target="fonts/RobotoSlab-bold.fntdata"/><Relationship Id="rId39" Type="http://schemas.openxmlformats.org/officeDocument/2006/relationships/font" Target="fonts/RobotoMono-bold.fntdata"/><Relationship Id="rId16" Type="http://schemas.openxmlformats.org/officeDocument/2006/relationships/font" Target="fonts/RobotoSlab-regular.fntdata"/><Relationship Id="rId38" Type="http://schemas.openxmlformats.org/officeDocument/2006/relationships/font" Target="fonts/RobotoMono-regular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6f624442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d6f624442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6f6244423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d6f624442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6f624442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d6f624442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6f6244423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d6f6244423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6f6244423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d6f6244423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6f6244423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d6f6244423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d6f6244423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d6f6244423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hyperlink" Target="https://scikit-learn.org/stable/modules/generated/sklearn.metrics.plot_confusion_matrix.html#sklearn.metrics.plot_confusion_matrix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Relationship Id="rId6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28.png"/><Relationship Id="rId6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Kdsp6soqA7o" TargetMode="External"/><Relationship Id="rId4" Type="http://schemas.openxmlformats.org/officeDocument/2006/relationships/hyperlink" Target="https://www.youtube.com/watch?v=VPZiJGNX4_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2012451" y="284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Evaluating classification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models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6f6244423_0_17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EVALUATING A CLASSIFICATION MODEL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d6f6244423_0_17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d6f6244423_0_17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5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 we can evaluate the model?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Now we have labels instead of numbers!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can’t simply compare numbers.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76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6f6244423_0_178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d6f6244423_0_17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34" name="Google Shape;234;gd6f6244423_0_178"/>
          <p:cNvGrpSpPr/>
          <p:nvPr/>
        </p:nvGrpSpPr>
        <p:grpSpPr>
          <a:xfrm>
            <a:off x="2664625" y="1900250"/>
            <a:ext cx="3094544" cy="2689500"/>
            <a:chOff x="2588425" y="1671650"/>
            <a:chExt cx="3094544" cy="2689500"/>
          </a:xfrm>
        </p:grpSpPr>
        <p:sp>
          <p:nvSpPr>
            <p:cNvPr id="235" name="Google Shape;235;gd6f6244423_0_178"/>
            <p:cNvSpPr txBox="1"/>
            <p:nvPr/>
          </p:nvSpPr>
          <p:spPr>
            <a:xfrm>
              <a:off x="2588425" y="1671650"/>
              <a:ext cx="3086100" cy="2689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d6f6244423_0_178"/>
            <p:cNvSpPr/>
            <p:nvPr/>
          </p:nvSpPr>
          <p:spPr>
            <a:xfrm>
              <a:off x="2603900" y="16716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d6f6244423_0_178"/>
            <p:cNvSpPr/>
            <p:nvPr/>
          </p:nvSpPr>
          <p:spPr>
            <a:xfrm>
              <a:off x="2603900" y="30432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d6f6244423_0_178"/>
            <p:cNvSpPr/>
            <p:nvPr/>
          </p:nvSpPr>
          <p:spPr>
            <a:xfrm>
              <a:off x="4171953" y="16716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d6f6244423_0_178"/>
            <p:cNvSpPr/>
            <p:nvPr/>
          </p:nvSpPr>
          <p:spPr>
            <a:xfrm>
              <a:off x="4182669" y="30432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d6f6244423_0_178"/>
            <p:cNvSpPr txBox="1"/>
            <p:nvPr/>
          </p:nvSpPr>
          <p:spPr>
            <a:xfrm>
              <a:off x="30861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d6f6244423_0_178"/>
            <p:cNvSpPr txBox="1"/>
            <p:nvPr/>
          </p:nvSpPr>
          <p:spPr>
            <a:xfrm>
              <a:off x="46863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d6f6244423_0_178"/>
            <p:cNvSpPr txBox="1"/>
            <p:nvPr/>
          </p:nvSpPr>
          <p:spPr>
            <a:xfrm>
              <a:off x="30861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d6f6244423_0_178"/>
            <p:cNvSpPr txBox="1"/>
            <p:nvPr/>
          </p:nvSpPr>
          <p:spPr>
            <a:xfrm>
              <a:off x="46863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d6f6244423_0_178"/>
          <p:cNvSpPr txBox="1"/>
          <p:nvPr/>
        </p:nvSpPr>
        <p:spPr>
          <a:xfrm>
            <a:off x="3842150" y="1076325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d6f6244423_0_178"/>
          <p:cNvSpPr txBox="1"/>
          <p:nvPr/>
        </p:nvSpPr>
        <p:spPr>
          <a:xfrm rot="-5400000">
            <a:off x="718700" y="3095000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Predicted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d6f6244423_0_178"/>
          <p:cNvSpPr txBox="1"/>
          <p:nvPr/>
        </p:nvSpPr>
        <p:spPr>
          <a:xfrm>
            <a:off x="298967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d6f6244423_0_178"/>
          <p:cNvSpPr txBox="1"/>
          <p:nvPr/>
        </p:nvSpPr>
        <p:spPr>
          <a:xfrm>
            <a:off x="441722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d6f6244423_0_178"/>
          <p:cNvSpPr txBox="1"/>
          <p:nvPr/>
        </p:nvSpPr>
        <p:spPr>
          <a:xfrm rot="-5400000">
            <a:off x="1618075" y="24305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d6f6244423_0_178"/>
          <p:cNvSpPr txBox="1"/>
          <p:nvPr/>
        </p:nvSpPr>
        <p:spPr>
          <a:xfrm rot="-5400000">
            <a:off x="1597825" y="36497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d6f6244423_0_178"/>
          <p:cNvSpPr txBox="1"/>
          <p:nvPr/>
        </p:nvSpPr>
        <p:spPr>
          <a:xfrm>
            <a:off x="6492625" y="1905625"/>
            <a:ext cx="2158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 display the confusion matrix using sklearn 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plot_confussion_matrix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However, be aware that sklearn exchanges rows and columns!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6f6244423_0_199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gd6f6244423_0_19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7" name="Google Shape;257;gd6f6244423_0_199"/>
          <p:cNvGrpSpPr/>
          <p:nvPr/>
        </p:nvGrpSpPr>
        <p:grpSpPr>
          <a:xfrm>
            <a:off x="2664625" y="1900250"/>
            <a:ext cx="3094544" cy="2689500"/>
            <a:chOff x="2588425" y="1671650"/>
            <a:chExt cx="3094544" cy="2689500"/>
          </a:xfrm>
        </p:grpSpPr>
        <p:sp>
          <p:nvSpPr>
            <p:cNvPr id="258" name="Google Shape;258;gd6f6244423_0_199"/>
            <p:cNvSpPr txBox="1"/>
            <p:nvPr/>
          </p:nvSpPr>
          <p:spPr>
            <a:xfrm>
              <a:off x="2588425" y="1671650"/>
              <a:ext cx="3086100" cy="2689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gd6f6244423_0_199"/>
            <p:cNvSpPr/>
            <p:nvPr/>
          </p:nvSpPr>
          <p:spPr>
            <a:xfrm>
              <a:off x="2603900" y="16716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gd6f6244423_0_199"/>
            <p:cNvSpPr/>
            <p:nvPr/>
          </p:nvSpPr>
          <p:spPr>
            <a:xfrm>
              <a:off x="2603900" y="30432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gd6f6244423_0_199"/>
            <p:cNvSpPr/>
            <p:nvPr/>
          </p:nvSpPr>
          <p:spPr>
            <a:xfrm>
              <a:off x="4171953" y="16716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gd6f6244423_0_199"/>
            <p:cNvSpPr/>
            <p:nvPr/>
          </p:nvSpPr>
          <p:spPr>
            <a:xfrm>
              <a:off x="4182669" y="30432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gd6f6244423_0_199"/>
            <p:cNvSpPr txBox="1"/>
            <p:nvPr/>
          </p:nvSpPr>
          <p:spPr>
            <a:xfrm>
              <a:off x="30861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gd6f6244423_0_199"/>
            <p:cNvSpPr txBox="1"/>
            <p:nvPr/>
          </p:nvSpPr>
          <p:spPr>
            <a:xfrm>
              <a:off x="46863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gd6f6244423_0_199"/>
            <p:cNvSpPr txBox="1"/>
            <p:nvPr/>
          </p:nvSpPr>
          <p:spPr>
            <a:xfrm>
              <a:off x="30861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d6f6244423_0_199"/>
            <p:cNvSpPr txBox="1"/>
            <p:nvPr/>
          </p:nvSpPr>
          <p:spPr>
            <a:xfrm>
              <a:off x="46863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gd6f6244423_0_199"/>
          <p:cNvSpPr txBox="1"/>
          <p:nvPr/>
        </p:nvSpPr>
        <p:spPr>
          <a:xfrm>
            <a:off x="3842150" y="1076325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d6f6244423_0_199"/>
          <p:cNvSpPr txBox="1"/>
          <p:nvPr/>
        </p:nvSpPr>
        <p:spPr>
          <a:xfrm rot="-5400000">
            <a:off x="718700" y="3095000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Predicted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d6f6244423_0_199"/>
          <p:cNvSpPr txBox="1"/>
          <p:nvPr/>
        </p:nvSpPr>
        <p:spPr>
          <a:xfrm>
            <a:off x="298967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gd6f6244423_0_199"/>
          <p:cNvSpPr txBox="1"/>
          <p:nvPr/>
        </p:nvSpPr>
        <p:spPr>
          <a:xfrm>
            <a:off x="441722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d6f6244423_0_199"/>
          <p:cNvSpPr txBox="1"/>
          <p:nvPr/>
        </p:nvSpPr>
        <p:spPr>
          <a:xfrm rot="-5400000">
            <a:off x="1618075" y="24305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d6f6244423_0_199"/>
          <p:cNvSpPr txBox="1"/>
          <p:nvPr/>
        </p:nvSpPr>
        <p:spPr>
          <a:xfrm rot="-5400000">
            <a:off x="1597825" y="36497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d6f6244423_0_199"/>
          <p:cNvSpPr txBox="1"/>
          <p:nvPr/>
        </p:nvSpPr>
        <p:spPr>
          <a:xfrm>
            <a:off x="4350775" y="268110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d6f6244423_0_199"/>
          <p:cNvSpPr txBox="1"/>
          <p:nvPr/>
        </p:nvSpPr>
        <p:spPr>
          <a:xfrm>
            <a:off x="2856775" y="403265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d6f6244423_0_199"/>
          <p:cNvSpPr txBox="1"/>
          <p:nvPr/>
        </p:nvSpPr>
        <p:spPr>
          <a:xfrm>
            <a:off x="6407950" y="1939525"/>
            <a:ext cx="1950300" cy="6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 are deemed to fail what kind of error do you prefer to make?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gd6f6244423_0_1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43798" y="3014450"/>
            <a:ext cx="1575300" cy="15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6f6244423_0_224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d6f6244423_0_22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83" name="Google Shape;283;gd6f6244423_0_224"/>
          <p:cNvGrpSpPr/>
          <p:nvPr/>
        </p:nvGrpSpPr>
        <p:grpSpPr>
          <a:xfrm>
            <a:off x="2664625" y="1900250"/>
            <a:ext cx="3094544" cy="2689500"/>
            <a:chOff x="2588425" y="1671650"/>
            <a:chExt cx="3094544" cy="2689500"/>
          </a:xfrm>
        </p:grpSpPr>
        <p:sp>
          <p:nvSpPr>
            <p:cNvPr id="284" name="Google Shape;284;gd6f6244423_0_224"/>
            <p:cNvSpPr txBox="1"/>
            <p:nvPr/>
          </p:nvSpPr>
          <p:spPr>
            <a:xfrm>
              <a:off x="2588425" y="1671650"/>
              <a:ext cx="3086100" cy="2689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d6f6244423_0_224"/>
            <p:cNvSpPr/>
            <p:nvPr/>
          </p:nvSpPr>
          <p:spPr>
            <a:xfrm>
              <a:off x="2603900" y="16716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d6f6244423_0_224"/>
            <p:cNvSpPr/>
            <p:nvPr/>
          </p:nvSpPr>
          <p:spPr>
            <a:xfrm>
              <a:off x="2603900" y="30432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d6f6244423_0_224"/>
            <p:cNvSpPr/>
            <p:nvPr/>
          </p:nvSpPr>
          <p:spPr>
            <a:xfrm>
              <a:off x="4171953" y="16716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d6f6244423_0_224"/>
            <p:cNvSpPr/>
            <p:nvPr/>
          </p:nvSpPr>
          <p:spPr>
            <a:xfrm>
              <a:off x="4182669" y="30432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d6f6244423_0_224"/>
            <p:cNvSpPr txBox="1"/>
            <p:nvPr/>
          </p:nvSpPr>
          <p:spPr>
            <a:xfrm>
              <a:off x="30861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d6f6244423_0_224"/>
            <p:cNvSpPr txBox="1"/>
            <p:nvPr/>
          </p:nvSpPr>
          <p:spPr>
            <a:xfrm>
              <a:off x="46863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d6f6244423_0_224"/>
            <p:cNvSpPr txBox="1"/>
            <p:nvPr/>
          </p:nvSpPr>
          <p:spPr>
            <a:xfrm>
              <a:off x="30861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d6f6244423_0_224"/>
            <p:cNvSpPr txBox="1"/>
            <p:nvPr/>
          </p:nvSpPr>
          <p:spPr>
            <a:xfrm>
              <a:off x="46863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gd6f6244423_0_224"/>
          <p:cNvSpPr txBox="1"/>
          <p:nvPr/>
        </p:nvSpPr>
        <p:spPr>
          <a:xfrm>
            <a:off x="3842150" y="1076325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d6f6244423_0_224"/>
          <p:cNvSpPr txBox="1"/>
          <p:nvPr/>
        </p:nvSpPr>
        <p:spPr>
          <a:xfrm rot="-5400000">
            <a:off x="718700" y="3095000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Predicted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d6f6244423_0_224"/>
          <p:cNvSpPr txBox="1"/>
          <p:nvPr/>
        </p:nvSpPr>
        <p:spPr>
          <a:xfrm>
            <a:off x="298967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d6f6244423_0_224"/>
          <p:cNvSpPr txBox="1"/>
          <p:nvPr/>
        </p:nvSpPr>
        <p:spPr>
          <a:xfrm>
            <a:off x="441722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d6f6244423_0_224"/>
          <p:cNvSpPr txBox="1"/>
          <p:nvPr/>
        </p:nvSpPr>
        <p:spPr>
          <a:xfrm rot="-5400000">
            <a:off x="1618075" y="24305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d6f6244423_0_224"/>
          <p:cNvSpPr txBox="1"/>
          <p:nvPr/>
        </p:nvSpPr>
        <p:spPr>
          <a:xfrm rot="-5400000">
            <a:off x="1597825" y="36497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d6f6244423_0_224"/>
          <p:cNvSpPr txBox="1"/>
          <p:nvPr/>
        </p:nvSpPr>
        <p:spPr>
          <a:xfrm>
            <a:off x="4350775" y="268110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d6f6244423_0_224"/>
          <p:cNvSpPr txBox="1"/>
          <p:nvPr/>
        </p:nvSpPr>
        <p:spPr>
          <a:xfrm>
            <a:off x="2856775" y="403265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1" name="Google Shape;301;gd6f6244423_0_2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0196" y="2063879"/>
            <a:ext cx="1130051" cy="113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d6f6244423_0_2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00421" y="1977925"/>
            <a:ext cx="561850" cy="56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gd6f6244423_0_2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34874" y="3323097"/>
            <a:ext cx="490051" cy="49005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d6f6244423_0_224"/>
          <p:cNvSpPr txBox="1"/>
          <p:nvPr/>
        </p:nvSpPr>
        <p:spPr>
          <a:xfrm>
            <a:off x="5844775" y="702975"/>
            <a:ext cx="2580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Positive: will end to pay the loan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Negative: will not finish to pay the debt.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d6f6244423_0_224"/>
          <p:cNvSpPr txBox="1"/>
          <p:nvPr/>
        </p:nvSpPr>
        <p:spPr>
          <a:xfrm>
            <a:off x="5920975" y="3446175"/>
            <a:ext cx="258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bank doesn’t want to have False Negatives!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6f6244423_0_250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gd6f6244423_0_2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2" name="Google Shape;312;gd6f6244423_0_250"/>
          <p:cNvGrpSpPr/>
          <p:nvPr/>
        </p:nvGrpSpPr>
        <p:grpSpPr>
          <a:xfrm>
            <a:off x="2664625" y="1900250"/>
            <a:ext cx="3094544" cy="2689500"/>
            <a:chOff x="2588425" y="1671650"/>
            <a:chExt cx="3094544" cy="2689500"/>
          </a:xfrm>
        </p:grpSpPr>
        <p:sp>
          <p:nvSpPr>
            <p:cNvPr id="313" name="Google Shape;313;gd6f6244423_0_250"/>
            <p:cNvSpPr txBox="1"/>
            <p:nvPr/>
          </p:nvSpPr>
          <p:spPr>
            <a:xfrm>
              <a:off x="2588425" y="1671650"/>
              <a:ext cx="3086100" cy="2689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gd6f6244423_0_250"/>
            <p:cNvSpPr/>
            <p:nvPr/>
          </p:nvSpPr>
          <p:spPr>
            <a:xfrm>
              <a:off x="2603900" y="16716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gd6f6244423_0_250"/>
            <p:cNvSpPr/>
            <p:nvPr/>
          </p:nvSpPr>
          <p:spPr>
            <a:xfrm>
              <a:off x="2603900" y="30432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d6f6244423_0_250"/>
            <p:cNvSpPr/>
            <p:nvPr/>
          </p:nvSpPr>
          <p:spPr>
            <a:xfrm>
              <a:off x="4171953" y="16716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d6f6244423_0_250"/>
            <p:cNvSpPr/>
            <p:nvPr/>
          </p:nvSpPr>
          <p:spPr>
            <a:xfrm>
              <a:off x="4182669" y="30432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d6f6244423_0_250"/>
            <p:cNvSpPr txBox="1"/>
            <p:nvPr/>
          </p:nvSpPr>
          <p:spPr>
            <a:xfrm>
              <a:off x="30861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d6f6244423_0_250"/>
            <p:cNvSpPr txBox="1"/>
            <p:nvPr/>
          </p:nvSpPr>
          <p:spPr>
            <a:xfrm>
              <a:off x="46863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d6f6244423_0_250"/>
            <p:cNvSpPr txBox="1"/>
            <p:nvPr/>
          </p:nvSpPr>
          <p:spPr>
            <a:xfrm>
              <a:off x="30861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gd6f6244423_0_250"/>
            <p:cNvSpPr txBox="1"/>
            <p:nvPr/>
          </p:nvSpPr>
          <p:spPr>
            <a:xfrm>
              <a:off x="46863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" name="Google Shape;322;gd6f6244423_0_250"/>
          <p:cNvSpPr txBox="1"/>
          <p:nvPr/>
        </p:nvSpPr>
        <p:spPr>
          <a:xfrm>
            <a:off x="3842150" y="1076325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gd6f6244423_0_250"/>
          <p:cNvSpPr txBox="1"/>
          <p:nvPr/>
        </p:nvSpPr>
        <p:spPr>
          <a:xfrm rot="-5400000">
            <a:off x="718700" y="3095000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Predicted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d6f6244423_0_250"/>
          <p:cNvSpPr txBox="1"/>
          <p:nvPr/>
        </p:nvSpPr>
        <p:spPr>
          <a:xfrm>
            <a:off x="298967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d6f6244423_0_250"/>
          <p:cNvSpPr txBox="1"/>
          <p:nvPr/>
        </p:nvSpPr>
        <p:spPr>
          <a:xfrm>
            <a:off x="441722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d6f6244423_0_250"/>
          <p:cNvSpPr txBox="1"/>
          <p:nvPr/>
        </p:nvSpPr>
        <p:spPr>
          <a:xfrm rot="-5400000">
            <a:off x="1618075" y="24305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d6f6244423_0_250"/>
          <p:cNvSpPr txBox="1"/>
          <p:nvPr/>
        </p:nvSpPr>
        <p:spPr>
          <a:xfrm rot="-5400000">
            <a:off x="1597825" y="36497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d6f6244423_0_250"/>
          <p:cNvSpPr txBox="1"/>
          <p:nvPr/>
        </p:nvSpPr>
        <p:spPr>
          <a:xfrm>
            <a:off x="4350775" y="268110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d6f6244423_0_250"/>
          <p:cNvSpPr txBox="1"/>
          <p:nvPr/>
        </p:nvSpPr>
        <p:spPr>
          <a:xfrm>
            <a:off x="2856775" y="403265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gd6f6244423_0_2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9021" y="3323100"/>
            <a:ext cx="561851" cy="56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gd6f6244423_0_2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78437" y="2013822"/>
            <a:ext cx="490051" cy="49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gd6f6244423_0_2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47371" y="1883172"/>
            <a:ext cx="1050000" cy="1491477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gd6f6244423_0_250"/>
          <p:cNvSpPr txBox="1"/>
          <p:nvPr/>
        </p:nvSpPr>
        <p:spPr>
          <a:xfrm>
            <a:off x="5844775" y="702975"/>
            <a:ext cx="2580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Positive: will end to pay the loan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Negative: will not finish to pay the debt.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d6f6244423_0_250"/>
          <p:cNvSpPr txBox="1"/>
          <p:nvPr/>
        </p:nvSpPr>
        <p:spPr>
          <a:xfrm>
            <a:off x="6056400" y="3555475"/>
            <a:ext cx="258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You want to be classified as “positive”!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6f6244423_0_276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gd6f6244423_0_27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1" name="Google Shape;341;gd6f6244423_0_276"/>
          <p:cNvGrpSpPr/>
          <p:nvPr/>
        </p:nvGrpSpPr>
        <p:grpSpPr>
          <a:xfrm>
            <a:off x="2664625" y="1900250"/>
            <a:ext cx="3094544" cy="2689500"/>
            <a:chOff x="2588425" y="1671650"/>
            <a:chExt cx="3094544" cy="2689500"/>
          </a:xfrm>
        </p:grpSpPr>
        <p:sp>
          <p:nvSpPr>
            <p:cNvPr id="342" name="Google Shape;342;gd6f6244423_0_276"/>
            <p:cNvSpPr txBox="1"/>
            <p:nvPr/>
          </p:nvSpPr>
          <p:spPr>
            <a:xfrm>
              <a:off x="2588425" y="1671650"/>
              <a:ext cx="3086100" cy="2689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gd6f6244423_0_276"/>
            <p:cNvSpPr/>
            <p:nvPr/>
          </p:nvSpPr>
          <p:spPr>
            <a:xfrm>
              <a:off x="2603900" y="16716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gd6f6244423_0_276"/>
            <p:cNvSpPr/>
            <p:nvPr/>
          </p:nvSpPr>
          <p:spPr>
            <a:xfrm>
              <a:off x="2603900" y="30432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gd6f6244423_0_276"/>
            <p:cNvSpPr/>
            <p:nvPr/>
          </p:nvSpPr>
          <p:spPr>
            <a:xfrm>
              <a:off x="4171953" y="1671650"/>
              <a:ext cx="1500300" cy="131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gd6f6244423_0_276"/>
            <p:cNvSpPr/>
            <p:nvPr/>
          </p:nvSpPr>
          <p:spPr>
            <a:xfrm>
              <a:off x="4182669" y="3043250"/>
              <a:ext cx="1500300" cy="13179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gd6f6244423_0_276"/>
            <p:cNvSpPr txBox="1"/>
            <p:nvPr/>
          </p:nvSpPr>
          <p:spPr>
            <a:xfrm>
              <a:off x="30861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gd6f6244423_0_276"/>
            <p:cNvSpPr txBox="1"/>
            <p:nvPr/>
          </p:nvSpPr>
          <p:spPr>
            <a:xfrm>
              <a:off x="4686300" y="21860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gd6f6244423_0_276"/>
            <p:cNvSpPr txBox="1"/>
            <p:nvPr/>
          </p:nvSpPr>
          <p:spPr>
            <a:xfrm>
              <a:off x="30861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gd6f6244423_0_276"/>
            <p:cNvSpPr txBox="1"/>
            <p:nvPr/>
          </p:nvSpPr>
          <p:spPr>
            <a:xfrm>
              <a:off x="4686300" y="3481400"/>
              <a:ext cx="4287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1" name="Google Shape;351;gd6f6244423_0_276"/>
          <p:cNvSpPr txBox="1"/>
          <p:nvPr/>
        </p:nvSpPr>
        <p:spPr>
          <a:xfrm>
            <a:off x="3842150" y="1076325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d6f6244423_0_276"/>
          <p:cNvSpPr txBox="1"/>
          <p:nvPr/>
        </p:nvSpPr>
        <p:spPr>
          <a:xfrm rot="-5400000">
            <a:off x="718700" y="3095000"/>
            <a:ext cx="157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Predicted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d6f6244423_0_276"/>
          <p:cNvSpPr txBox="1"/>
          <p:nvPr/>
        </p:nvSpPr>
        <p:spPr>
          <a:xfrm>
            <a:off x="298967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d6f6244423_0_276"/>
          <p:cNvSpPr txBox="1"/>
          <p:nvPr/>
        </p:nvSpPr>
        <p:spPr>
          <a:xfrm>
            <a:off x="4417225" y="14399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gd6f6244423_0_276"/>
          <p:cNvSpPr txBox="1"/>
          <p:nvPr/>
        </p:nvSpPr>
        <p:spPr>
          <a:xfrm rot="-5400000">
            <a:off x="1618075" y="24305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gd6f6244423_0_276"/>
          <p:cNvSpPr txBox="1"/>
          <p:nvPr/>
        </p:nvSpPr>
        <p:spPr>
          <a:xfrm rot="-5400000">
            <a:off x="1597825" y="3649788"/>
            <a:ext cx="1050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d6f6244423_0_276"/>
          <p:cNvSpPr txBox="1"/>
          <p:nvPr/>
        </p:nvSpPr>
        <p:spPr>
          <a:xfrm>
            <a:off x="4350775" y="268110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d6f6244423_0_276"/>
          <p:cNvSpPr txBox="1"/>
          <p:nvPr/>
        </p:nvSpPr>
        <p:spPr>
          <a:xfrm>
            <a:off x="2856775" y="4032650"/>
            <a:ext cx="11829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II 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gd6f6244423_0_276"/>
          <p:cNvSpPr txBox="1"/>
          <p:nvPr/>
        </p:nvSpPr>
        <p:spPr>
          <a:xfrm>
            <a:off x="5947175" y="1899050"/>
            <a:ext cx="26895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2DC5FA"/>
                </a:solidFill>
                <a:latin typeface="Arial"/>
                <a:ea typeface="Arial"/>
                <a:cs typeface="Arial"/>
                <a:sym typeface="Arial"/>
              </a:rPr>
              <a:t>Accuracy = (TP+TN)/(TP+TN+FP+FN)</a:t>
            </a:r>
            <a:endParaRPr b="1" i="0" sz="1400" u="none" cap="none" strike="noStrike">
              <a:solidFill>
                <a:srgbClr val="2DC5F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d6f6244423_0_276"/>
          <p:cNvSpPr txBox="1"/>
          <p:nvPr/>
        </p:nvSpPr>
        <p:spPr>
          <a:xfrm>
            <a:off x="5870975" y="2508650"/>
            <a:ext cx="26895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Precision = (TP)/(TP+FP)</a:t>
            </a:r>
            <a:endParaRPr b="1" i="0" sz="1400" u="none" cap="none" strike="noStrike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gd6f6244423_0_276"/>
          <p:cNvSpPr txBox="1"/>
          <p:nvPr/>
        </p:nvSpPr>
        <p:spPr>
          <a:xfrm>
            <a:off x="5947175" y="2889650"/>
            <a:ext cx="26895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Recall = (TP)/(TP+FN)</a:t>
            </a:r>
            <a:endParaRPr b="1" i="0" sz="14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2" name="Google Shape;362;gd6f6244423_0_276"/>
          <p:cNvCxnSpPr/>
          <p:nvPr/>
        </p:nvCxnSpPr>
        <p:spPr>
          <a:xfrm>
            <a:off x="2680100" y="2330600"/>
            <a:ext cx="3068400" cy="0"/>
          </a:xfrm>
          <a:prstGeom prst="straightConnector1">
            <a:avLst/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63" name="Google Shape;363;gd6f6244423_0_276"/>
          <p:cNvCxnSpPr/>
          <p:nvPr/>
        </p:nvCxnSpPr>
        <p:spPr>
          <a:xfrm flipH="1">
            <a:off x="3386300" y="2087175"/>
            <a:ext cx="16500" cy="2453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64" name="Google Shape;364;gd6f6244423_0_276"/>
          <p:cNvSpPr txBox="1"/>
          <p:nvPr/>
        </p:nvSpPr>
        <p:spPr>
          <a:xfrm>
            <a:off x="5870975" y="3270650"/>
            <a:ext cx="26895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F1 = 2 *(Precision*Recall)/(Precision + Recall)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Kappa = (P(a)-P(e))/(1-P(e))</a:t>
            </a:r>
            <a:endParaRPr b="1" i="0" sz="1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6f6244423_0_364"/>
          <p:cNvSpPr txBox="1"/>
          <p:nvPr>
            <p:ph type="title"/>
          </p:nvPr>
        </p:nvSpPr>
        <p:spPr>
          <a:xfrm>
            <a:off x="768900" y="978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DC5FA"/>
                </a:solidFill>
              </a:rPr>
              <a:t>ADDITIONAL READING</a:t>
            </a:r>
            <a:r>
              <a:rPr lang="en"/>
              <a:t> </a:t>
            </a:r>
            <a:endParaRPr/>
          </a:p>
        </p:txBody>
      </p:sp>
      <p:sp>
        <p:nvSpPr>
          <p:cNvPr id="370" name="Google Shape;370;gd6f6244423_0_364"/>
          <p:cNvSpPr txBox="1"/>
          <p:nvPr>
            <p:ph idx="1" type="body"/>
          </p:nvPr>
        </p:nvSpPr>
        <p:spPr>
          <a:xfrm>
            <a:off x="921300" y="1762075"/>
            <a:ext cx="6907800" cy="25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Confusion matrix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Accuracy, precision, recall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